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 varScale="1">
        <p:scale>
          <a:sx n="19" d="100"/>
          <a:sy n="19" d="100"/>
        </p:scale>
        <p:origin x="262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jp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png"/><Relationship Id="rId37" Type="http://schemas.openxmlformats.org/officeDocument/2006/relationships/image" Target="../media/image25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jpg"/><Relationship Id="rId23" Type="http://schemas.openxmlformats.org/officeDocument/2006/relationships/image" Target="../media/image12.jpg"/><Relationship Id="rId28" Type="http://schemas.microsoft.com/office/2007/relationships/hdphoto" Target="../media/hdphoto1.wdp"/><Relationship Id="rId36" Type="http://schemas.openxmlformats.org/officeDocument/2006/relationships/image" Target="../media/image24.jp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jpg"/><Relationship Id="rId27" Type="http://schemas.openxmlformats.org/officeDocument/2006/relationships/image" Target="../media/image16.png"/><Relationship Id="rId30" Type="http://schemas.openxmlformats.org/officeDocument/2006/relationships/image" Target="../media/image18.jpg"/><Relationship Id="rId35" Type="http://schemas.openxmlformats.org/officeDocument/2006/relationships/image" Target="../media/image23.jpg"/><Relationship Id="rId8" Type="http://schemas.openxmlformats.org/officeDocument/2006/relationships/hyperlink" Target="https://www.frontiersin.org/article/10.3389/fnhum.2020.00280" TargetMode="External"/><Relationship Id="rId3" Type="http://schemas.openxmlformats.org/officeDocument/2006/relationships/hyperlink" Target="https://doi.org/10.3758/BF032113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48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University, Boston, MA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connecting the auditory network &amp; Anterior Insula to reward regions (particularly the mPFC).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populations.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0" algn="just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NIH R21AG075232,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seeded the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</a:t>
            </a:r>
            <a:r>
              <a:rPr lang="en-US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&amp; anterior Insula.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501726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545640" y="33865263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660381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8535" y="1242739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4983044" y="20116424"/>
            <a:ext cx="143504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For example, music first heard during adolescence, is often more preferred, more frequently recalled, and evokes more autobiographical memories, compared to music first heard during childhood or young adulthood. 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maturation of subcortical reward regions compared to regulatory prefrontal regions.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lifespan.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7" y="20399655"/>
            <a:ext cx="6693015" cy="41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0" y="17026038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387068" y="13981959"/>
            <a:ext cx="491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6734" y="14566786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6724" y="17597006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</a:t>
            </a:r>
            <a:r>
              <a:rPr lang="en-US" sz="3200">
                <a:latin typeface="Arial" panose="020B0604020202020204" pitchFamily="34" charset="0"/>
                <a:cs typeface="Arial" panose="020B0604020202020204" pitchFamily="34" charset="0"/>
              </a:rPr>
              <a:t>12-18)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20058504" y="2333503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38130" y="28966634"/>
            <a:ext cx="951949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(19-25)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91660" y="27334025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9375" y="9760204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3797" y="9760204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12" y="20710569"/>
            <a:ext cx="6650370" cy="3722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8851" y="10061072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098473" y="35759011"/>
            <a:ext cx="1045847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4039406" y="68549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902918" y="9770719"/>
            <a:ext cx="435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7031909" y="30350993"/>
            <a:ext cx="760111" cy="757316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525272" y="30323526"/>
            <a:ext cx="744444" cy="757316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735908" y="30571404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516835" y="30596428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33726" y="21826415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515" t="26397" r="42962" b="63815"/>
          <a:stretch/>
        </p:blipFill>
        <p:spPr>
          <a:xfrm>
            <a:off x="25932159" y="13806953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1484" t="18305" r="35277" b="72442"/>
          <a:stretch/>
        </p:blipFill>
        <p:spPr>
          <a:xfrm>
            <a:off x="26168409" y="3276005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205" b="46332"/>
          <a:stretch/>
        </p:blipFill>
        <p:spPr>
          <a:xfrm>
            <a:off x="29238174" y="17957809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828285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=66.6).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clips.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(SSA).</a:t>
            </a: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4503834" y="28017614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415378" y="35154567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914729" y="26035021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2482" t="27994" r="41192" b="65659"/>
          <a:stretch/>
        </p:blipFill>
        <p:spPr>
          <a:xfrm>
            <a:off x="25812319" y="23300262"/>
            <a:ext cx="3206402" cy="434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019645" y="17026319"/>
            <a:ext cx="775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10263442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10" y="13117630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2494" t="19688" r="34860" b="74549"/>
          <a:stretch/>
        </p:blipFill>
        <p:spPr>
          <a:xfrm>
            <a:off x="40385315" y="6790182"/>
            <a:ext cx="2758103" cy="394545"/>
          </a:xfrm>
          <a:prstGeom prst="rect">
            <a:avLst/>
          </a:prstGeom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6198" y="29382445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4F68-1F1E-2B81-B6D0-E7228B427627}"/>
              </a:ext>
            </a:extLst>
          </p:cNvPr>
          <p:cNvSpPr txBox="1"/>
          <p:nvPr/>
        </p:nvSpPr>
        <p:spPr>
          <a:xfrm>
            <a:off x="18118370" y="1000193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mPFC</a:t>
            </a: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9469B-7AC7-382F-CECE-5E9263ECF4E8}"/>
              </a:ext>
            </a:extLst>
          </p:cNvPr>
          <p:cNvSpPr txBox="1"/>
          <p:nvPr/>
        </p:nvSpPr>
        <p:spPr>
          <a:xfrm>
            <a:off x="23086409" y="989866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Anterior Insula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75010" y="15448233"/>
            <a:ext cx="1380829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&amp; </a:t>
            </a: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Thresholds: both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873458" y="12591317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1451</Words>
  <Application>Microsoft Macintosh PowerPoint</Application>
  <PresentationFormat>Custom</PresentationFormat>
  <Paragraphs>125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54</cp:revision>
  <cp:lastPrinted>2022-04-18T15:59:33Z</cp:lastPrinted>
  <dcterms:created xsi:type="dcterms:W3CDTF">2021-02-08T14:55:12Z</dcterms:created>
  <dcterms:modified xsi:type="dcterms:W3CDTF">2022-04-26T18:50:33Z</dcterms:modified>
</cp:coreProperties>
</file>